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2AA8A0-65C6-4FC7-B87D-384D342B3E4A}" type="datetimeFigureOut">
              <a:rPr lang="sr-Latn-CS" smtClean="0"/>
              <a:pPr/>
              <a:t>17.4.2017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D410AF-E7EB-4D68-BF04-3E059598140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643050"/>
            <a:ext cx="740664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Predškolsko vaspitanje u Japanu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Latn-CS" dirty="0" smtClean="0"/>
          </a:p>
          <a:p>
            <a:r>
              <a:rPr lang="sr-Latn-CS" dirty="0" smtClean="0"/>
              <a:t>Sistem predškolskog vaspitanja i predškolski program</a:t>
            </a:r>
            <a:endParaRPr lang="sr-Latn-CS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1785918" y="2815642"/>
          <a:ext cx="2643206" cy="31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r:id="rId3" imgW="4285714" imgH="5714286" progId="">
                  <p:embed/>
                </p:oleObj>
              </mc:Choice>
              <mc:Fallback>
                <p:oleObj r:id="rId3" imgW="4285714" imgH="571428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2815642"/>
                        <a:ext cx="2643206" cy="31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6143636" y="2811998"/>
          <a:ext cx="2214577" cy="354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r:id="rId5" imgW="1905266" imgH="3505689" progId="">
                  <p:embed/>
                </p:oleObj>
              </mc:Choice>
              <mc:Fallback>
                <p:oleObj r:id="rId5" imgW="1905266" imgH="350568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11998"/>
                        <a:ext cx="2214577" cy="3545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sz="3100" i="1" dirty="0" smtClean="0"/>
              <a:t/>
            </a:r>
            <a:br>
              <a:rPr lang="sr-Latn-CS" sz="3100" i="1" dirty="0" smtClean="0"/>
            </a:br>
            <a:r>
              <a:rPr lang="sr-Latn-CS" sz="3100" dirty="0" smtClean="0">
                <a:effectLst/>
              </a:rPr>
              <a:t>N</a:t>
            </a:r>
            <a:r>
              <a:rPr lang="en-US" sz="3100" dirty="0" err="1" smtClean="0">
                <a:effectLst/>
              </a:rPr>
              <a:t>astana</a:t>
            </a:r>
            <a:r>
              <a:rPr lang="sr-Latn-CS" sz="3100" dirty="0" smtClean="0">
                <a:effectLst/>
              </a:rPr>
              <a:t>k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prvih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predškolskih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ustanova</a:t>
            </a:r>
            <a:r>
              <a:rPr lang="en-US" sz="3100" dirty="0" smtClean="0">
                <a:effectLst/>
              </a:rPr>
              <a:t> u </a:t>
            </a:r>
            <a:r>
              <a:rPr lang="en-US" sz="3100" dirty="0" err="1" smtClean="0">
                <a:effectLst/>
              </a:rPr>
              <a:t>Japanu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i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Srbiji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i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razlozi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za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njihovo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otvaranje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2976" y="1428736"/>
          <a:ext cx="7858180" cy="291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571504"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JAPAN</a:t>
                      </a:r>
                      <a:endParaRPr lang="sr-Latn-CS" sz="16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SRBIJA</a:t>
                      </a:r>
                      <a:endParaRPr lang="sr-Latn-CS" sz="16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Prve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ustanove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otvorene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krajem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19.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veka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Tokio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1876.)</a:t>
                      </a:r>
                      <a:endParaRPr lang="sr-Latn-CS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Prve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ustanove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otvorene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sredinom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19.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veka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(Subotica, 1844.)</a:t>
                      </a:r>
                      <a:endParaRPr lang="sr-Latn-CS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8593"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Razlozi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otvaranje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ustanova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kumimoji="0" lang="sr-Latn-C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prvom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momentu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vaspitanje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priprema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školu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dece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bogatih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elitistički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karakter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);</a:t>
                      </a:r>
                      <a:endParaRPr kumimoji="0" lang="sr-Latn-C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tek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nakon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2.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Sv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rata: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predškolsko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vaspitanje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obrazovanje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svu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decu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demokratski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karakter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sr-Latn-CS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Razlozi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otvaranje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ustanova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kumimoji="0" lang="sr-Latn-C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čuvanje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male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dece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dok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majke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poslu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sr-Latn-C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priprema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školu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sr-Latn-CS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effectLst/>
              </a:rPr>
              <a:t>Predškolsko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vaspitanje</a:t>
            </a:r>
            <a:r>
              <a:rPr lang="en-US" sz="2800" dirty="0" smtClean="0">
                <a:effectLst/>
              </a:rPr>
              <a:t> u </a:t>
            </a:r>
            <a:r>
              <a:rPr lang="en-US" sz="2800" dirty="0" err="1" smtClean="0">
                <a:effectLst/>
              </a:rPr>
              <a:t>Japanu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Srbiji</a:t>
            </a:r>
            <a:r>
              <a:rPr lang="en-US" sz="2800" dirty="0" smtClean="0">
                <a:effectLst/>
              </a:rPr>
              <a:t>: </a:t>
            </a:r>
            <a:r>
              <a:rPr lang="en-US" sz="2800" dirty="0" err="1" smtClean="0">
                <a:effectLst/>
              </a:rPr>
              <a:t>koncepcijske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osnove</a:t>
            </a:r>
            <a:endParaRPr lang="sr-Latn-CS" sz="28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2976" y="1447800"/>
          <a:ext cx="7791474" cy="4067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737"/>
                <a:gridCol w="3895737"/>
              </a:tblGrid>
              <a:tr h="409564"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Times New Roman"/>
                          <a:ea typeface="Times New Roman"/>
                        </a:rPr>
                        <a:t>JAPAN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SRBIJA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iskustveno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učenje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kao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suština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razvoja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Dete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ima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potrebu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bude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ono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što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jeste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razvija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se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raste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869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kurikilum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baziran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igri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  ● 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Dete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je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jedinstveno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biće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njegov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razvoj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se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može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uticati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samo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celokupnim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delovanjem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njegovu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ličnost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●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učenje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predškolskog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deteta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je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igra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53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razvojni zadaci u skadu sa individualnim karakrteristikama dece</a:t>
                      </a:r>
                      <a:endParaRPr lang="sr-Latn-C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Svako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dete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uči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razvija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se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svojim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tempom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Dete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je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socijalno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biće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ima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potrebu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da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razume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sebe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svet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koji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ga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okružuje</a:t>
                      </a:r>
                      <a:endParaRPr lang="sr-Latn-C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sz="3100" dirty="0" smtClean="0">
                <a:effectLst/>
              </a:rPr>
              <a:t/>
            </a:r>
            <a:br>
              <a:rPr lang="sr-Latn-CS" sz="3100" dirty="0" smtClean="0">
                <a:effectLst/>
              </a:rPr>
            </a:br>
            <a:r>
              <a:rPr lang="sr-Latn-CS" sz="3100" dirty="0" smtClean="0">
                <a:effectLst/>
              </a:rPr>
              <a:t>Programska koncepcija predškolskog vaspitanja i obrazovanja u Japanu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 smtClean="0"/>
              <a:t>1989. Ministarstvo za obrazovanje, nauku i kulturu donelo je </a:t>
            </a:r>
            <a:r>
              <a:rPr lang="sr-Cyrl-CS" i="1" dirty="0" smtClean="0"/>
              <a:t>Osnove predškolskog vaspitanja</a:t>
            </a:r>
            <a:r>
              <a:rPr lang="sr-Cyrl-CS" dirty="0" smtClean="0"/>
              <a:t> (</a:t>
            </a:r>
            <a:r>
              <a:rPr lang="sr-Latn-CS" i="1" dirty="0" smtClean="0"/>
              <a:t>Kindergarten Education Guidelines</a:t>
            </a:r>
            <a:r>
              <a:rPr lang="sr-Latn-CS" dirty="0" smtClean="0"/>
              <a:t>),</a:t>
            </a:r>
            <a:r>
              <a:rPr lang="sr-Cyrl-CS" dirty="0" smtClean="0"/>
              <a:t> područja</a:t>
            </a:r>
            <a:r>
              <a:rPr lang="sr-Latn-CS" dirty="0" smtClean="0"/>
              <a:t> rada</a:t>
            </a:r>
            <a:r>
              <a:rPr lang="sr-Cyrl-CS" dirty="0" smtClean="0"/>
              <a:t> više razvojno nego predmetno orijentisan</a:t>
            </a:r>
            <a:r>
              <a:rPr lang="sr-Latn-CS" dirty="0" smtClean="0"/>
              <a:t>a;</a:t>
            </a:r>
          </a:p>
          <a:p>
            <a:r>
              <a:rPr lang="sr-Latn-CS" dirty="0" smtClean="0"/>
              <a:t>R</a:t>
            </a:r>
            <a:r>
              <a:rPr lang="sr-Cyrl-CS" dirty="0" smtClean="0"/>
              <a:t>aznolikost programskih modela i orijentacija</a:t>
            </a:r>
            <a:r>
              <a:rPr lang="sr-Latn-CS" dirty="0" smtClean="0"/>
              <a:t>;</a:t>
            </a:r>
          </a:p>
          <a:p>
            <a:r>
              <a:rPr lang="sr-Latn-CS" dirty="0" smtClean="0"/>
              <a:t>Sticanje odgovarajućih navika za život;</a:t>
            </a:r>
          </a:p>
          <a:p>
            <a:r>
              <a:rPr lang="sr-Latn-CS" dirty="0" smtClean="0"/>
              <a:t>“Bezbolan" prelaz od kućnog ka formalno-školsko obrazovanju kod većine dece;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dirty="0" smtClean="0"/>
              <a:t>Ciljevi predškolskog vaspitanja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Razvoj zdravog tela i duha, radi zdravijeg, srećnijeg i bezbednijeg života;</a:t>
            </a:r>
          </a:p>
          <a:p>
            <a:r>
              <a:rPr lang="sr-Latn-CS" dirty="0" smtClean="0"/>
              <a:t>Decu treba učiti da vole prirodu i druge ljude;</a:t>
            </a:r>
          </a:p>
          <a:p>
            <a:r>
              <a:rPr lang="sr-Latn-CS" dirty="0" smtClean="0"/>
              <a:t>Razvijati </a:t>
            </a:r>
          </a:p>
          <a:p>
            <a:pPr>
              <a:buNone/>
            </a:pPr>
            <a:r>
              <a:rPr lang="sr-Latn-CS" dirty="0" smtClean="0"/>
              <a:t>*</a:t>
            </a:r>
            <a:r>
              <a:rPr lang="sr-Cyrl-CS" dirty="0" smtClean="0"/>
              <a:t>nezavisnost, </a:t>
            </a:r>
            <a:r>
              <a:rPr lang="sr-Latn-CS" dirty="0" smtClean="0"/>
              <a:t>*</a:t>
            </a:r>
            <a:r>
              <a:rPr lang="sr-Cyrl-CS" dirty="0" smtClean="0"/>
              <a:t>saradnju</a:t>
            </a:r>
            <a:r>
              <a:rPr lang="sr-Latn-CS" dirty="0" smtClean="0"/>
              <a:t>, *</a:t>
            </a:r>
            <a:r>
              <a:rPr lang="sr-Cyrl-CS" dirty="0" smtClean="0"/>
              <a:t>dobre moralne osobine</a:t>
            </a:r>
            <a:r>
              <a:rPr lang="sr-Latn-CS" dirty="0" smtClean="0"/>
              <a:t>,*</a:t>
            </a:r>
            <a:r>
              <a:rPr lang="sr-Cyrl-CS" dirty="0" smtClean="0"/>
              <a:t> interesovanje za ono što ih okružuje</a:t>
            </a:r>
            <a:r>
              <a:rPr lang="sr-Latn-CS" dirty="0" smtClean="0"/>
              <a:t>, *</a:t>
            </a:r>
            <a:r>
              <a:rPr lang="sr-Cyrl-CS" dirty="0" smtClean="0"/>
              <a:t>osećanja i sposobnost za razmišljanje</a:t>
            </a:r>
            <a:r>
              <a:rPr lang="sr-Latn-CS" dirty="0" smtClean="0"/>
              <a:t>, *</a:t>
            </a:r>
            <a:r>
              <a:rPr lang="sr-Cyrl-CS" dirty="0" smtClean="0"/>
              <a:t>sposobnost za svakodnevno verbalno izražavanje</a:t>
            </a:r>
            <a:r>
              <a:rPr lang="sr-Latn-CS" dirty="0" smtClean="0"/>
              <a:t>, *</a:t>
            </a:r>
            <a:r>
              <a:rPr lang="sr-Cyrl-CS" dirty="0" smtClean="0"/>
              <a:t>senzibilnost i kreativnost</a:t>
            </a:r>
            <a:r>
              <a:rPr lang="sr-Latn-CS" dirty="0" smtClean="0"/>
              <a:t>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>
                <a:effectLst/>
              </a:rPr>
              <a:t>Kurikulum predškolskog vaspitanja u Japanu</a:t>
            </a:r>
            <a:endParaRPr lang="sr-Latn-C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CS" u="sng" dirty="0" smtClean="0"/>
              <a:t>Svaki dečji vrtić treba da razvije</a:t>
            </a:r>
            <a:r>
              <a:rPr lang="sr-Latn-CS" u="sng" dirty="0" smtClean="0"/>
              <a:t> svoj</a:t>
            </a:r>
            <a:r>
              <a:rPr lang="sr-Cyrl-CS" u="sng" dirty="0" smtClean="0"/>
              <a:t> kurikulum prilagođen stepen</a:t>
            </a:r>
            <a:r>
              <a:rPr lang="sr-Latn-CS" u="sng" dirty="0" smtClean="0"/>
              <a:t>u</a:t>
            </a:r>
            <a:r>
              <a:rPr lang="sr-Cyrl-CS" u="sng" dirty="0" smtClean="0"/>
              <a:t> razvoja dece, specifičnostima dečjeg vrtića i lok</a:t>
            </a:r>
            <a:r>
              <a:rPr lang="sr-Latn-CS" u="sng" dirty="0" smtClean="0"/>
              <a:t>.</a:t>
            </a:r>
            <a:r>
              <a:rPr lang="sr-Cyrl-CS" u="sng" dirty="0" smtClean="0"/>
              <a:t>alne zajednice</a:t>
            </a:r>
            <a:endParaRPr lang="sr-Latn-CS" u="sng" dirty="0" smtClean="0"/>
          </a:p>
          <a:p>
            <a:pPr algn="ctr">
              <a:buNone/>
            </a:pPr>
            <a:endParaRPr lang="sr-Latn-CS" u="sng" dirty="0" smtClean="0"/>
          </a:p>
          <a:p>
            <a:pPr algn="ctr">
              <a:buNone/>
            </a:pPr>
            <a:r>
              <a:rPr lang="sr-Cyrl-CS" dirty="0" smtClean="0"/>
              <a:t>Kurikulum treba da poštuje zakonske propise i uputstvo</a:t>
            </a:r>
            <a:r>
              <a:rPr lang="sr-Latn-CS" dirty="0" smtClean="0"/>
              <a:t> Ministarstva u vezi sa kurikulumom za vrtiće.</a:t>
            </a:r>
            <a:endParaRPr lang="sr-Latn-CS" u="sng" dirty="0" smtClean="0"/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Osnoni</a:t>
            </a:r>
            <a:r>
              <a:rPr lang="en-US" sz="2800" dirty="0" smtClean="0"/>
              <a:t> </a:t>
            </a:r>
            <a:r>
              <a:rPr lang="en-US" sz="2800" dirty="0" err="1" smtClean="0"/>
              <a:t>ciljevi</a:t>
            </a:r>
            <a:r>
              <a:rPr lang="en-US" sz="2800" dirty="0" smtClean="0"/>
              <a:t> </a:t>
            </a:r>
            <a:r>
              <a:rPr lang="en-US" sz="2800" dirty="0" err="1" smtClean="0"/>
              <a:t>predškolskog</a:t>
            </a:r>
            <a:r>
              <a:rPr lang="en-US" sz="2800" dirty="0" smtClean="0"/>
              <a:t> </a:t>
            </a:r>
            <a:r>
              <a:rPr lang="en-US" sz="2800" dirty="0" err="1" smtClean="0"/>
              <a:t>vaspitanja</a:t>
            </a:r>
            <a:r>
              <a:rPr lang="en-US" sz="2800" dirty="0" smtClean="0"/>
              <a:t> u </a:t>
            </a:r>
            <a:r>
              <a:rPr lang="en-US" sz="2800" dirty="0" err="1" smtClean="0"/>
              <a:t>Japanu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u </a:t>
            </a:r>
            <a:r>
              <a:rPr lang="en-US" sz="2800" dirty="0" err="1" smtClean="0"/>
              <a:t>Srbiji</a:t>
            </a:r>
            <a:r>
              <a:rPr lang="en-US" sz="2800" dirty="0" smtClean="0"/>
              <a:t> model A </a:t>
            </a:r>
            <a:r>
              <a:rPr lang="en-US" sz="2800" dirty="0" err="1" smtClean="0"/>
              <a:t>i</a:t>
            </a:r>
            <a:r>
              <a:rPr lang="en-US" sz="2800" dirty="0" smtClean="0"/>
              <a:t> B</a:t>
            </a:r>
            <a:endParaRPr lang="sr-Latn-C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38" y="1357297"/>
          <a:ext cx="8072463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643206"/>
                <a:gridCol w="3428993"/>
              </a:tblGrid>
              <a:tr h="635357">
                <a:tc gridSpan="3">
                  <a:txBody>
                    <a:bodyPr/>
                    <a:lstStyle/>
                    <a:p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Opšti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osnovni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cilj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vaspitanja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obrazovanja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predškolske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dece</a:t>
                      </a:r>
                      <a:endParaRPr lang="sr-Latn-C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615027"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sr-Latn-CS" sz="1200" b="1" dirty="0">
                          <a:latin typeface="+mn-lt"/>
                          <a:ea typeface="Times New Roman"/>
                        </a:rPr>
                        <a:t>Japan</a:t>
                      </a:r>
                      <a:endParaRPr lang="sr-Latn-CS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sr-Latn-CS" sz="1200" b="1" dirty="0">
                          <a:latin typeface="+mn-lt"/>
                          <a:ea typeface="Times New Roman"/>
                        </a:rPr>
                        <a:t>Model A</a:t>
                      </a:r>
                      <a:endParaRPr lang="sr-Latn-CS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sr-Latn-CS" sz="1200" b="1" dirty="0">
                          <a:latin typeface="+mn-lt"/>
                          <a:ea typeface="Times New Roman"/>
                        </a:rPr>
                        <a:t>Model B</a:t>
                      </a:r>
                      <a:endParaRPr lang="sr-Latn-CS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4592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“Osnovni cilj je obrazovanje dece putem njihove okoline, imajući u vidu karakteristike ranog razvoja dece.”</a:t>
                      </a:r>
                      <a:endParaRPr lang="sr-Latn-CS" sz="1200">
                        <a:latin typeface="+mn-lt"/>
                        <a:ea typeface="Times New Roman"/>
                      </a:endParaRPr>
                    </a:p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(Šević-Andrek, 2007)</a:t>
                      </a:r>
                      <a:endParaRPr lang="sr-Latn-CS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sr-Latn-CS" sz="1200">
                          <a:latin typeface="+mn-lt"/>
                          <a:ea typeface="Times New Roman"/>
                        </a:rPr>
                        <a:t>"...da se doprinese celovitom razvoju deteta predškolskog uzrasta, tako što će mu pružiti uslove i podsticaje da razvije svoje sposobnosti i svojstva ličnosti, proširuje iskustva i izgradjuje saznanja o sebi, drugim ljudima i svetu."</a:t>
                      </a:r>
                    </a:p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sr-Latn-CS" sz="1200">
                          <a:latin typeface="+mn-lt"/>
                          <a:ea typeface="Times New Roman"/>
                        </a:rPr>
                        <a:t> (Kamenov: 2002)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0" algn="l"/>
                        </a:tabLst>
                      </a:pPr>
                      <a:r>
                        <a:rPr lang="sr-Latn-CS" sz="1200" dirty="0">
                          <a:latin typeface="+mn-lt"/>
                          <a:ea typeface="Times New Roman"/>
                        </a:rPr>
                        <a:t>"... celovit razvoj ukupnih potencijala deteta i napredovanje u svakom od njegovih aspekata, uz proširivanje, odnosno, kvalitativno usavršavanje onih domena koje je već usvojilo. Teži se formiranju emancipovane ličnosti, svesne sebe i svojih potencijala, svoje društvene i prirodne sredine, ličnosti koja je otvorena, komunikativna, konstruktivna i kreativna, zadovoljna, koja se rukovodi humanim vrednostima i težnjama, kod koje su uravnotežena intelektualna, emocionalna i socijalna svojstva, odnegovane autentične potrebe, razvijene lične karakterne crte, kao i individualne sklonosti i sposobnosti."  (Kamenov: 2002)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sz="3100" dirty="0" smtClean="0">
                <a:effectLst/>
              </a:rPr>
              <a:t/>
            </a:r>
            <a:br>
              <a:rPr lang="sr-Latn-CS" sz="3100" dirty="0" smtClean="0">
                <a:effectLst/>
              </a:rPr>
            </a:br>
            <a:r>
              <a:rPr lang="sr-Latn-CS" sz="3100" dirty="0" smtClean="0">
                <a:effectLst/>
              </a:rPr>
              <a:t>Aspekti razvoja predškolskih ustanova Srbije i Japana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3041" y="1428736"/>
          <a:ext cx="6858049" cy="457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057"/>
                <a:gridCol w="5099992"/>
              </a:tblGrid>
              <a:tr h="500066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Država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Aspekti razvoja</a:t>
                      </a:r>
                    </a:p>
                  </a:txBody>
                  <a:tcPr marL="68580" marR="68580" marT="0" marB="0"/>
                </a:tc>
              </a:tr>
              <a:tr h="852209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400">
                          <a:latin typeface="+mn-lt"/>
                          <a:ea typeface="Times New Roman"/>
                        </a:rPr>
                        <a:t>Srbija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Fizički razvoj deteta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Emocionalni i voljni razvoj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Društveno-moralni razvoj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Intelektualni razvoj i obrazovanje predškolskog </a:t>
                      </a:r>
                      <a:r>
                        <a:rPr lang="sr-Latn-CS" sz="1400" dirty="0" smtClean="0">
                          <a:latin typeface="+mn-lt"/>
                          <a:ea typeface="Times New Roman"/>
                        </a:rPr>
                        <a:t>deteta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Latn-C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71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400">
                          <a:latin typeface="+mn-lt"/>
                          <a:ea typeface="Times New Roman"/>
                        </a:rPr>
                        <a:t>Japan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Latn-CS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 smtClean="0">
                          <a:latin typeface="+mn-lt"/>
                          <a:ea typeface="Times New Roman"/>
                        </a:rPr>
                        <a:t>Zdravlje</a:t>
                      </a:r>
                      <a:endParaRPr lang="sr-Latn-CS" sz="1400" dirty="0">
                        <a:latin typeface="+mn-lt"/>
                        <a:ea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Odnosi među ljudima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Okolina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Jezik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Latn-CS" sz="1400" dirty="0">
                          <a:latin typeface="+mn-lt"/>
                          <a:ea typeface="Times New Roman"/>
                        </a:rPr>
                        <a:t>Izražavanje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sz="3100" dirty="0" smtClean="0">
                <a:effectLst/>
              </a:rPr>
              <a:t/>
            </a:r>
            <a:br>
              <a:rPr lang="sr-Latn-CS" sz="3100" dirty="0" smtClean="0">
                <a:effectLst/>
              </a:rPr>
            </a:br>
            <a:r>
              <a:rPr lang="en-US" sz="3100" dirty="0" err="1" smtClean="0">
                <a:effectLst/>
              </a:rPr>
              <a:t>Tipologija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dečjih</a:t>
            </a:r>
            <a:r>
              <a:rPr lang="en-US" sz="3100" dirty="0" smtClean="0">
                <a:effectLst/>
              </a:rPr>
              <a:t> </a:t>
            </a:r>
            <a:r>
              <a:rPr lang="en-US" sz="3100" dirty="0" err="1" smtClean="0">
                <a:effectLst/>
              </a:rPr>
              <a:t>vrtića</a:t>
            </a:r>
            <a:r>
              <a:rPr lang="en-US" sz="3100" dirty="0" smtClean="0">
                <a:effectLst/>
              </a:rPr>
              <a:t> u </a:t>
            </a:r>
            <a:r>
              <a:rPr lang="en-US" sz="3100" dirty="0" err="1" smtClean="0">
                <a:effectLst/>
              </a:rPr>
              <a:t>Japanu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5" name="Rectangle 4"/>
          <p:cNvSpPr/>
          <p:nvPr/>
        </p:nvSpPr>
        <p:spPr>
          <a:xfrm>
            <a:off x="1428728" y="121442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sr-Latn-CS" dirty="0" smtClean="0"/>
              <a:t>A)  </a:t>
            </a:r>
            <a:r>
              <a:rPr lang="en-US" dirty="0" err="1" smtClean="0"/>
              <a:t>orijentisan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odnose</a:t>
            </a:r>
            <a:endParaRPr lang="sr-Latn-CS" dirty="0" smtClean="0"/>
          </a:p>
        </p:txBody>
      </p:sp>
      <p:graphicFrame>
        <p:nvGraphicFramePr>
          <p:cNvPr id="901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5984" y="2071678"/>
          <a:ext cx="6178143" cy="411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r:id="rId3" imgW="6428571" imgH="4285714" progId="">
                  <p:embed/>
                </p:oleObj>
              </mc:Choice>
              <mc:Fallback>
                <p:oleObj r:id="rId3" imgW="6428571" imgH="428571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071678"/>
                        <a:ext cx="6178143" cy="4119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>
                <a:effectLst/>
              </a:rPr>
              <a:t>Vrtići orijentisani na ulogu</a:t>
            </a:r>
            <a:endParaRPr lang="sr-Latn-CS" dirty="0">
              <a:effectLst/>
            </a:endParaRPr>
          </a:p>
        </p:txBody>
      </p:sp>
      <p:pic>
        <p:nvPicPr>
          <p:cNvPr id="4" name="Picture 6" descr="001-reia_stand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14488"/>
            <a:ext cx="32004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Vrtići </a:t>
            </a:r>
            <a:r>
              <a:rPr lang="en-US" dirty="0" err="1" smtClean="0"/>
              <a:t>orijentisan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decu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pic>
        <p:nvPicPr>
          <p:cNvPr id="4" name="Picture 4" descr="005-boys_in_r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Konfučije (551- 479.godine p.n.e..) </a:t>
            </a:r>
            <a:br>
              <a:rPr lang="sr-Latn-CS" dirty="0" smtClean="0"/>
            </a:br>
            <a:r>
              <a:rPr lang="sr-Latn-CS" dirty="0" smtClean="0"/>
              <a:t> (</a:t>
            </a:r>
            <a:r>
              <a:rPr lang="sr-Latn-CS" i="1" dirty="0" smtClean="0"/>
              <a:t>Besede i zaključci)</a:t>
            </a:r>
            <a:endParaRPr lang="sr-Latn-C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Sa svojim sledbenicima je izvršio najveći uticaj na razvoj pedagoške misli istoka. </a:t>
            </a:r>
          </a:p>
          <a:p>
            <a:r>
              <a:rPr lang="sr-Latn-CS" dirty="0" smtClean="0"/>
              <a:t>Formirao je školu u kojoj je obrazovanje steklo nekoliko hiljada učenika. </a:t>
            </a:r>
          </a:p>
          <a:p>
            <a:r>
              <a:rPr lang="sr-Latn-CS" dirty="0" smtClean="0"/>
              <a:t>Pedagoški rad u školi predviđao je dijalog učitelja sa učenicima, razvrstavanje i ređanje činjenica i pojava, kao i upotrebu primera. </a:t>
            </a:r>
          </a:p>
          <a:p>
            <a:r>
              <a:rPr lang="sr-Latn-CS" dirty="0" smtClean="0"/>
              <a:t>Konfučijanizam nije bio organizovan kao religija ali je duboko uticao na duhovni i politički život Japanaca. 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Napomena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 Podaci u tabelama i fotografije preuzete iz diplomskog rada Veljka Kajganović</a:t>
            </a:r>
            <a:r>
              <a:rPr lang="en-US" dirty="0" smtClean="0"/>
              <a:t>a</a:t>
            </a:r>
            <a:r>
              <a:rPr lang="sr-Latn-CS" dirty="0" smtClean="0"/>
              <a:t>, Filozofski fakultet u Nišu, Departman za pedagogiju,  2009.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Osnovne Konfučijeve ideje u vaspitanju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dirty="0" smtClean="0"/>
              <a:t>Glavna ideja je </a:t>
            </a:r>
            <a:r>
              <a:rPr lang="sr-Latn-CS" b="1" dirty="0" smtClean="0"/>
              <a:t>žen</a:t>
            </a:r>
            <a:r>
              <a:rPr lang="sr-Latn-CS" dirty="0" smtClean="0"/>
              <a:t> (čovečnost, dobrota», koja je u skladu sa </a:t>
            </a:r>
            <a:r>
              <a:rPr lang="sr-Latn-CS" b="1" dirty="0" smtClean="0"/>
              <a:t>li </a:t>
            </a:r>
            <a:r>
              <a:rPr lang="sr-Latn-CS" dirty="0" smtClean="0"/>
              <a:t>(obrednim normama), </a:t>
            </a:r>
            <a:r>
              <a:rPr lang="sr-Latn-CS" b="1" dirty="0" smtClean="0"/>
              <a:t>džong </a:t>
            </a:r>
            <a:r>
              <a:rPr lang="sr-Latn-CS" dirty="0" smtClean="0"/>
              <a:t>(odanošću svojoj pravoj prirodi), </a:t>
            </a:r>
            <a:r>
              <a:rPr lang="sr-Latn-CS" b="1" dirty="0" smtClean="0"/>
              <a:t>šu </a:t>
            </a:r>
            <a:r>
              <a:rPr lang="sr-Latn-CS" dirty="0" smtClean="0"/>
              <a:t>(uzajamnošću) i </a:t>
            </a:r>
            <a:r>
              <a:rPr lang="sr-Latn-CS" b="1" dirty="0" smtClean="0"/>
              <a:t>sjao </a:t>
            </a:r>
            <a:r>
              <a:rPr lang="sr-Latn-CS" dirty="0" smtClean="0"/>
              <a:t>(sinovskom ljubavlju). Sve ove osobine sačinjavaju </a:t>
            </a:r>
            <a:r>
              <a:rPr lang="sr-Latn-CS" b="1" dirty="0" smtClean="0"/>
              <a:t>de </a:t>
            </a:r>
            <a:r>
              <a:rPr lang="sr-Latn-CS" dirty="0" smtClean="0"/>
              <a:t>(vrlinu) kojoj treba težiti. </a:t>
            </a:r>
          </a:p>
          <a:p>
            <a:r>
              <a:rPr lang="sr-Latn-CS" dirty="0" smtClean="0"/>
              <a:t>Konfučije ističe potrebu za pravilnim vaspitanjem kojim se može formirati idealna ličnost. </a:t>
            </a:r>
          </a:p>
          <a:p>
            <a:r>
              <a:rPr lang="sr-Latn-CS" dirty="0" smtClean="0"/>
              <a:t>Primećuje da su prirodne mogućnosti ljudi nejednake. </a:t>
            </a:r>
          </a:p>
          <a:p>
            <a:r>
              <a:rPr lang="sr-Latn-CS" dirty="0" smtClean="0"/>
              <a:t>Razlikuje </a:t>
            </a:r>
            <a:r>
              <a:rPr lang="sr-Latn-CS" b="1" dirty="0" smtClean="0"/>
              <a:t>ljude sa urođenom mudrošću </a:t>
            </a:r>
            <a:r>
              <a:rPr lang="sr-Latn-CS" dirty="0" smtClean="0"/>
              <a:t>(sinovi neba, vladari», </a:t>
            </a:r>
            <a:r>
              <a:rPr lang="sr-Latn-CS" b="1" dirty="0" smtClean="0"/>
              <a:t>ljude koji su stekli znanja </a:t>
            </a:r>
            <a:r>
              <a:rPr lang="sr-Latn-CS" dirty="0" smtClean="0"/>
              <a:t>zahvaljujući učenju, nasuprot ograničenim prirodnim sposobnostima (plemeniti ljudi, oslonac države),  </a:t>
            </a:r>
            <a:r>
              <a:rPr lang="sr-Latn-CS" b="1" dirty="0" smtClean="0"/>
              <a:t>ljude koji nisu sposobni za težak proces poimanja znanja </a:t>
            </a:r>
            <a:r>
              <a:rPr lang="sr-Latn-CS" dirty="0" smtClean="0"/>
              <a:t>(prost narod)“.</a:t>
            </a:r>
          </a:p>
          <a:p>
            <a:r>
              <a:rPr lang="sr-Latn-CS" dirty="0" smtClean="0"/>
              <a:t>Detaljno razrađuje svoje didaktičke ideje, plan, program i zadatke devetogodišnjeg vaspitanja i obrazovanja. 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Dečiji vrtići u Japanu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Prvi dečiji vrtić otvoren je u Tokiju 1876. ( za decu iz viših slojeva);</a:t>
            </a:r>
          </a:p>
          <a:p>
            <a:r>
              <a:rPr lang="sr-Latn-CS" dirty="0" smtClean="0"/>
              <a:t>Dečiji domovi, za decu iz siromašnijih porodica;</a:t>
            </a:r>
          </a:p>
          <a:p>
            <a:r>
              <a:rPr lang="sr-Latn-CS" dirty="0" smtClean="0"/>
              <a:t>Nakon II Svetskog rata, društvene ustanove – obdaništa za svu decu.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Minouru</a:t>
            </a:r>
            <a:r>
              <a:rPr lang="en-US" sz="2800" dirty="0" smtClean="0"/>
              <a:t> Wada (1876-1954) </a:t>
            </a:r>
            <a:r>
              <a:rPr lang="en-US" sz="2800" dirty="0" err="1" smtClean="0"/>
              <a:t>začetni</a:t>
            </a:r>
            <a:r>
              <a:rPr lang="sr-Latn-CS" sz="2800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ideje</a:t>
            </a:r>
            <a:r>
              <a:rPr lang="en-US" sz="2800" dirty="0" smtClean="0"/>
              <a:t> o </a:t>
            </a:r>
            <a:r>
              <a:rPr lang="en-US" sz="2800" dirty="0" err="1" smtClean="0"/>
              <a:t>predškolskom</a:t>
            </a:r>
            <a:r>
              <a:rPr lang="en-US" sz="2800" dirty="0" smtClean="0"/>
              <a:t> </a:t>
            </a:r>
            <a:r>
              <a:rPr lang="en-US" sz="2800" dirty="0" err="1" smtClean="0"/>
              <a:t>vaspitanju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obrazovanju</a:t>
            </a:r>
            <a:endParaRPr lang="sr-Latn-C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err="1" smtClean="0"/>
              <a:t>Teorije</a:t>
            </a:r>
            <a:r>
              <a:rPr lang="en-US" i="1" dirty="0" smtClean="0"/>
              <a:t> o </a:t>
            </a:r>
            <a:r>
              <a:rPr lang="en-US" i="1" dirty="0" err="1" smtClean="0"/>
              <a:t>vaspitanju</a:t>
            </a:r>
            <a:r>
              <a:rPr lang="en-US" i="1" dirty="0" smtClean="0"/>
              <a:t> </a:t>
            </a:r>
            <a:r>
              <a:rPr lang="en-US" i="1" dirty="0" err="1" smtClean="0"/>
              <a:t>deteta</a:t>
            </a:r>
            <a:r>
              <a:rPr lang="en-US" i="1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i="1" dirty="0" err="1" smtClean="0"/>
              <a:t>Eksperimentalno</a:t>
            </a:r>
            <a:r>
              <a:rPr lang="en-US" i="1" dirty="0" smtClean="0"/>
              <a:t> </a:t>
            </a:r>
            <a:r>
              <a:rPr lang="en-US" i="1" dirty="0" err="1" smtClean="0"/>
              <a:t>predškolsko</a:t>
            </a:r>
            <a:r>
              <a:rPr lang="en-US" i="1" dirty="0" smtClean="0"/>
              <a:t> </a:t>
            </a:r>
            <a:r>
              <a:rPr lang="en-US" i="1" dirty="0" err="1" smtClean="0"/>
              <a:t>vaspitanje</a:t>
            </a:r>
            <a:endParaRPr lang="sr-Latn-CS" i="1" dirty="0" smtClean="0"/>
          </a:p>
          <a:p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err="1" smtClean="0"/>
              <a:t>sticao</a:t>
            </a:r>
            <a:r>
              <a:rPr lang="en-US" dirty="0" smtClean="0"/>
              <a:t> </a:t>
            </a:r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 smtClean="0"/>
              <a:t>dečje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celokupan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deteta</a:t>
            </a:r>
            <a:r>
              <a:rPr lang="sr-Latn-CS" dirty="0" smtClean="0"/>
              <a:t>;</a:t>
            </a:r>
          </a:p>
          <a:p>
            <a:r>
              <a:rPr lang="sr-Latn-CS" dirty="0" smtClean="0"/>
              <a:t>Vasp</a:t>
            </a:r>
            <a:r>
              <a:rPr lang="en-US" dirty="0" err="1" smtClean="0"/>
              <a:t>itanje</a:t>
            </a:r>
            <a:r>
              <a:rPr lang="en-US" dirty="0" smtClean="0"/>
              <a:t> </a:t>
            </a:r>
            <a:r>
              <a:rPr lang="en-US" dirty="0" err="1" smtClean="0"/>
              <a:t>deteta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njegovim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r>
              <a:rPr lang="sr-Latn-CS" dirty="0" smtClean="0"/>
              <a:t>;</a:t>
            </a:r>
          </a:p>
          <a:p>
            <a:r>
              <a:rPr lang="en-US" dirty="0" err="1" smtClean="0"/>
              <a:t>Rano</a:t>
            </a:r>
            <a:r>
              <a:rPr lang="en-US" dirty="0" smtClean="0"/>
              <a:t> </a:t>
            </a:r>
            <a:r>
              <a:rPr lang="en-US" dirty="0" err="1" smtClean="0"/>
              <a:t>obrazovanje</a:t>
            </a:r>
            <a:r>
              <a:rPr lang="en-US" dirty="0" smtClean="0"/>
              <a:t> je </a:t>
            </a:r>
            <a:r>
              <a:rPr lang="en-US" dirty="0" err="1" smtClean="0"/>
              <a:t>slobodno</a:t>
            </a:r>
            <a:r>
              <a:rPr lang="en-US" dirty="0" smtClean="0"/>
              <a:t>, </a:t>
            </a:r>
            <a:r>
              <a:rPr lang="en-US" dirty="0" err="1" smtClean="0"/>
              <a:t>organizovano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en-US" dirty="0" smtClean="0"/>
              <a:t>,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strogih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r>
              <a:rPr lang="en-US" dirty="0" smtClean="0"/>
              <a:t>.</a:t>
            </a:r>
            <a:r>
              <a:rPr lang="sr-Latn-CS" dirty="0" smtClean="0"/>
              <a:t>,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zabavno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sadrži</a:t>
            </a:r>
            <a:r>
              <a:rPr lang="en-US" dirty="0" smtClean="0"/>
              <a:t> </a:t>
            </a:r>
            <a:r>
              <a:rPr lang="en-US" dirty="0" err="1" smtClean="0"/>
              <a:t>individualne</a:t>
            </a:r>
            <a:r>
              <a:rPr lang="en-US" dirty="0" smtClean="0"/>
              <a:t> </a:t>
            </a:r>
            <a:r>
              <a:rPr lang="en-US" dirty="0" err="1" smtClean="0"/>
              <a:t>instrukcije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sr-Latn-CS" dirty="0" smtClean="0"/>
              <a:t>T</a:t>
            </a:r>
            <a:r>
              <a:rPr lang="en-US" dirty="0" err="1" smtClean="0"/>
              <a:t>eorij</a:t>
            </a:r>
            <a:r>
              <a:rPr lang="sr-Latn-CS" dirty="0" smtClean="0"/>
              <a:t>a</a:t>
            </a:r>
            <a:r>
              <a:rPr lang="en-US" dirty="0" smtClean="0"/>
              <a:t> </a:t>
            </a:r>
            <a:r>
              <a:rPr lang="en-US" i="1" dirty="0" err="1" smtClean="0"/>
              <a:t>yudo-hoiku</a:t>
            </a:r>
            <a:r>
              <a:rPr lang="en-US" dirty="0" smtClean="0"/>
              <a:t> – </a:t>
            </a:r>
            <a:r>
              <a:rPr lang="en-US" b="1" dirty="0" err="1" smtClean="0"/>
              <a:t>liberalno</a:t>
            </a:r>
            <a:r>
              <a:rPr lang="en-US" b="1" dirty="0" smtClean="0"/>
              <a:t> </a:t>
            </a:r>
            <a:r>
              <a:rPr lang="en-US" b="1" dirty="0" err="1" smtClean="0"/>
              <a:t>vaspitanje</a:t>
            </a:r>
            <a:r>
              <a:rPr lang="en-US" b="1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slobodnu</a:t>
            </a:r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sr-Latn-CS" dirty="0" smtClean="0"/>
              <a:t>;</a:t>
            </a:r>
          </a:p>
          <a:p>
            <a:r>
              <a:rPr lang="sr-Latn-CS" dirty="0" smtClean="0"/>
              <a:t>C</a:t>
            </a:r>
            <a:r>
              <a:rPr lang="en-US" dirty="0" err="1" smtClean="0"/>
              <a:t>iljev</a:t>
            </a:r>
            <a:r>
              <a:rPr lang="sr-Latn-CS" dirty="0" smtClean="0"/>
              <a:t>i vaspitanja</a:t>
            </a:r>
            <a:r>
              <a:rPr lang="en-US" dirty="0" smtClean="0"/>
              <a:t>: </a:t>
            </a:r>
            <a:r>
              <a:rPr lang="sr-Latn-CS" dirty="0" smtClean="0"/>
              <a:t>a)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 </a:t>
            </a:r>
            <a:r>
              <a:rPr lang="en-US" b="1" dirty="0" err="1" smtClean="0"/>
              <a:t>iskoristiti</a:t>
            </a:r>
            <a:r>
              <a:rPr lang="en-US" b="1" dirty="0" smtClean="0"/>
              <a:t> </a:t>
            </a:r>
            <a:r>
              <a:rPr lang="en-US" b="1" dirty="0" err="1" smtClean="0"/>
              <a:t>dečju</a:t>
            </a:r>
            <a:r>
              <a:rPr lang="en-US" b="1" dirty="0" smtClean="0"/>
              <a:t> </a:t>
            </a:r>
            <a:r>
              <a:rPr lang="en-US" b="1" dirty="0" err="1" smtClean="0"/>
              <a:t>želju</a:t>
            </a:r>
            <a:r>
              <a:rPr lang="en-US" b="1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igrom</a:t>
            </a:r>
            <a:r>
              <a:rPr lang="sr-Latn-CS" dirty="0" smtClean="0"/>
              <a:t>; b)</a:t>
            </a:r>
            <a:r>
              <a:rPr lang="en-US" dirty="0" err="1" smtClean="0"/>
              <a:t>proširi</a:t>
            </a:r>
            <a:r>
              <a:rPr lang="sr-Latn-CS" dirty="0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dečje</a:t>
            </a:r>
            <a:r>
              <a:rPr lang="en-US" dirty="0" smtClean="0"/>
              <a:t> </a:t>
            </a:r>
            <a:r>
              <a:rPr lang="en-US" b="1" dirty="0" err="1" smtClean="0"/>
              <a:t>interesovanje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nova </a:t>
            </a:r>
            <a:r>
              <a:rPr lang="en-US" dirty="0" err="1" smtClean="0"/>
              <a:t>iskustva</a:t>
            </a:r>
            <a:r>
              <a:rPr lang="sr-Latn-CS" dirty="0" smtClean="0"/>
              <a:t>, c)</a:t>
            </a:r>
            <a:r>
              <a:rPr lang="en-US" dirty="0" err="1" smtClean="0"/>
              <a:t>negovati</a:t>
            </a:r>
            <a:r>
              <a:rPr lang="en-US" dirty="0" smtClean="0"/>
              <a:t> </a:t>
            </a:r>
            <a:r>
              <a:rPr lang="en-US" b="1" dirty="0" err="1" smtClean="0"/>
              <a:t>takmičarski</a:t>
            </a:r>
            <a:r>
              <a:rPr lang="en-US" b="1" dirty="0" smtClean="0"/>
              <a:t> duh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napredak</a:t>
            </a:r>
            <a:r>
              <a:rPr lang="en-US" dirty="0" smtClean="0"/>
              <a:t> u </a:t>
            </a:r>
            <a:r>
              <a:rPr lang="en-US" dirty="0" err="1" smtClean="0"/>
              <a:t>razvoju</a:t>
            </a:r>
            <a:r>
              <a:rPr lang="sr-Latn-CS" dirty="0" smtClean="0"/>
              <a:t>; d)</a:t>
            </a:r>
            <a:r>
              <a:rPr lang="en-US" dirty="0" smtClean="0"/>
              <a:t> </a:t>
            </a:r>
            <a:r>
              <a:rPr lang="en-US" dirty="0" err="1" smtClean="0"/>
              <a:t>izgraditi</a:t>
            </a:r>
            <a:r>
              <a:rPr lang="en-US" dirty="0" smtClean="0"/>
              <a:t> </a:t>
            </a:r>
            <a:r>
              <a:rPr lang="en-US" b="1" dirty="0" err="1" smtClean="0"/>
              <a:t>navike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podsticati</a:t>
            </a:r>
            <a:r>
              <a:rPr lang="en-US" b="1" dirty="0" smtClean="0"/>
              <a:t> </a:t>
            </a:r>
            <a:r>
              <a:rPr lang="en-US" b="1" dirty="0" err="1" smtClean="0"/>
              <a:t>učenje</a:t>
            </a:r>
            <a:r>
              <a:rPr lang="en-US" b="1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.</a:t>
            </a: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Wada</a:t>
            </a:r>
            <a:r>
              <a:rPr lang="sr-Latn-CS" dirty="0" smtClean="0">
                <a:effectLst/>
              </a:rPr>
              <a:t> o dečijoj igri</a:t>
            </a:r>
            <a:endParaRPr lang="sr-Latn-C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I</a:t>
            </a:r>
            <a:r>
              <a:rPr lang="en-US" dirty="0" err="1" smtClean="0"/>
              <a:t>nstrument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prijatno</a:t>
            </a:r>
            <a:r>
              <a:rPr lang="en-US" dirty="0" smtClean="0"/>
              <a:t> </a:t>
            </a:r>
            <a:r>
              <a:rPr lang="en-US" dirty="0" err="1" smtClean="0"/>
              <a:t>raspoloženje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zadovoljavanje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r>
              <a:rPr lang="sr-Latn-CS" dirty="0" smtClean="0"/>
              <a:t>;</a:t>
            </a:r>
          </a:p>
          <a:p>
            <a:r>
              <a:rPr lang="en-US" dirty="0" err="1" smtClean="0"/>
              <a:t>Zadovoljstvo</a:t>
            </a:r>
            <a:r>
              <a:rPr lang="en-US" dirty="0" smtClean="0"/>
              <a:t> </a:t>
            </a:r>
            <a:r>
              <a:rPr lang="en-US" dirty="0" err="1" smtClean="0"/>
              <a:t>proizilazi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interesantne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, a </a:t>
            </a:r>
            <a:r>
              <a:rPr lang="en-US" dirty="0" err="1" smtClean="0"/>
              <a:t>sloboda</a:t>
            </a:r>
            <a:r>
              <a:rPr lang="en-US" dirty="0" smtClean="0"/>
              <a:t> je </a:t>
            </a:r>
            <a:r>
              <a:rPr lang="en-US" dirty="0" err="1" smtClean="0"/>
              <a:t>zasnovana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prijatnim</a:t>
            </a:r>
            <a:r>
              <a:rPr lang="en-US" dirty="0" smtClean="0"/>
              <a:t> </a:t>
            </a:r>
            <a:r>
              <a:rPr lang="en-US" dirty="0" err="1" smtClean="0"/>
              <a:t>osećajima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poštovanju</a:t>
            </a:r>
            <a:r>
              <a:rPr lang="en-US" dirty="0" smtClean="0"/>
              <a:t> </a:t>
            </a:r>
            <a:r>
              <a:rPr lang="en-US" dirty="0" err="1" smtClean="0"/>
              <a:t>interesovanja</a:t>
            </a:r>
            <a:r>
              <a:rPr lang="sr-Latn-CS" dirty="0" smtClean="0"/>
              <a:t>;</a:t>
            </a:r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 smtClean="0"/>
              <a:t>primorana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en-US" dirty="0" smtClean="0"/>
              <a:t>, </a:t>
            </a:r>
            <a:r>
              <a:rPr lang="en-US" dirty="0" err="1" smtClean="0"/>
              <a:t>onda</a:t>
            </a:r>
            <a:r>
              <a:rPr lang="en-US" dirty="0" smtClean="0"/>
              <a:t> to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igra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sr-Latn-C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en-US" dirty="0" smtClean="0"/>
              <a:t> je </a:t>
            </a:r>
            <a:r>
              <a:rPr lang="en-US" dirty="0" err="1" smtClean="0"/>
              <a:t>posmatrao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bolju</a:t>
            </a:r>
            <a:r>
              <a:rPr lang="en-US" dirty="0" smtClean="0"/>
              <a:t> </a:t>
            </a:r>
            <a:r>
              <a:rPr lang="en-US" dirty="0" err="1" smtClean="0"/>
              <a:t>interakciju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decom</a:t>
            </a:r>
            <a:r>
              <a:rPr lang="sr-Latn-CS" dirty="0" smtClean="0"/>
              <a:t>;</a:t>
            </a:r>
          </a:p>
          <a:p>
            <a:r>
              <a:rPr lang="sr-Latn-CS" dirty="0" smtClean="0"/>
              <a:t>Naročito </a:t>
            </a:r>
            <a:r>
              <a:rPr lang="en-US" dirty="0" err="1" smtClean="0"/>
              <a:t>pogodn</a:t>
            </a:r>
            <a:r>
              <a:rPr lang="sr-Latn-C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umetničko</a:t>
            </a:r>
            <a:r>
              <a:rPr lang="en-US" dirty="0" smtClean="0"/>
              <a:t>, </a:t>
            </a:r>
            <a:r>
              <a:rPr lang="en-US" dirty="0" err="1" smtClean="0"/>
              <a:t>muzičko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jezičko</a:t>
            </a:r>
            <a:r>
              <a:rPr lang="en-US" dirty="0" smtClean="0"/>
              <a:t> </a:t>
            </a:r>
            <a:r>
              <a:rPr lang="en-US" dirty="0" err="1" smtClean="0"/>
              <a:t>izražavanje</a:t>
            </a:r>
            <a:r>
              <a:rPr lang="en-US" dirty="0" smtClean="0"/>
              <a:t>.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/>
              </a:rPr>
              <a:t>Tipologija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ig</a:t>
            </a:r>
            <a:r>
              <a:rPr lang="sr-Latn-CS" dirty="0" smtClean="0">
                <a:effectLst/>
              </a:rPr>
              <a:t>ara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po</a:t>
            </a:r>
            <a:r>
              <a:rPr lang="en-US" dirty="0" smtClean="0">
                <a:effectLst/>
              </a:rPr>
              <a:t> M</a:t>
            </a:r>
            <a:r>
              <a:rPr lang="sr-Latn-CS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Wadi</a:t>
            </a:r>
            <a:endParaRPr lang="sr-Latn-C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zasnovane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iskustvu</a:t>
            </a:r>
            <a:r>
              <a:rPr lang="en-US" dirty="0" smtClean="0"/>
              <a:t>: </a:t>
            </a:r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intuicije</a:t>
            </a:r>
            <a:r>
              <a:rPr lang="en-US" dirty="0" smtClean="0"/>
              <a:t>                     ( </a:t>
            </a:r>
            <a:r>
              <a:rPr lang="en-US" dirty="0" err="1" smtClean="0"/>
              <a:t>posmatranje,eksperimentisanje,saradnja</a:t>
            </a:r>
            <a:r>
              <a:rPr lang="en-US" dirty="0" smtClean="0"/>
              <a:t>, </a:t>
            </a:r>
            <a:r>
              <a:rPr lang="en-US" dirty="0" err="1" smtClean="0"/>
              <a:t>procenjivanje</a:t>
            </a:r>
            <a:r>
              <a:rPr lang="en-US" dirty="0" smtClean="0"/>
              <a:t>)</a:t>
            </a:r>
            <a:endParaRPr lang="sr-Latn-CS" dirty="0" smtClean="0"/>
          </a:p>
          <a:p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: </a:t>
            </a:r>
            <a:r>
              <a:rPr lang="en-US" dirty="0" err="1" smtClean="0"/>
              <a:t>imaginativne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, </a:t>
            </a:r>
            <a:r>
              <a:rPr lang="en-US" dirty="0" err="1" smtClean="0"/>
              <a:t>konstruktivne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 </a:t>
            </a:r>
            <a:endParaRPr lang="sr-Latn-CS" dirty="0" smtClean="0"/>
          </a:p>
          <a:p>
            <a:r>
              <a:rPr lang="en-US" dirty="0" err="1" smtClean="0"/>
              <a:t>Ekspresivne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: </a:t>
            </a:r>
            <a:r>
              <a:rPr lang="en-US" dirty="0" err="1" smtClean="0"/>
              <a:t>muzičke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, </a:t>
            </a:r>
            <a:r>
              <a:rPr lang="en-US" dirty="0" err="1" smtClean="0"/>
              <a:t>likovne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endParaRPr lang="sr-Latn-CS" dirty="0" smtClean="0"/>
          </a:p>
          <a:p>
            <a:r>
              <a:rPr lang="en-US" dirty="0" err="1" smtClean="0"/>
              <a:t>Kognitivne</a:t>
            </a:r>
            <a:r>
              <a:rPr lang="en-US" dirty="0" smtClean="0"/>
              <a:t> </a:t>
            </a:r>
            <a:r>
              <a:rPr lang="en-US" dirty="0" err="1" smtClean="0"/>
              <a:t>igre</a:t>
            </a:r>
            <a:r>
              <a:rPr lang="en-US" dirty="0" smtClean="0"/>
              <a:t>: </a:t>
            </a:r>
            <a:r>
              <a:rPr lang="en-US" dirty="0" err="1" smtClean="0"/>
              <a:t>pričanje</a:t>
            </a:r>
            <a:r>
              <a:rPr lang="en-US" dirty="0" smtClean="0"/>
              <a:t> </a:t>
            </a:r>
            <a:r>
              <a:rPr lang="en-US" dirty="0" err="1" smtClean="0"/>
              <a:t>priča</a:t>
            </a:r>
            <a:r>
              <a:rPr lang="en-US" dirty="0" smtClean="0"/>
              <a:t>, </a:t>
            </a:r>
            <a:r>
              <a:rPr lang="en-US" dirty="0" err="1" smtClean="0"/>
              <a:t>zagonetki</a:t>
            </a:r>
            <a:r>
              <a:rPr lang="en-US" dirty="0" smtClean="0"/>
              <a:t>, </a:t>
            </a:r>
            <a:r>
              <a:rPr lang="en-US" dirty="0" err="1" smtClean="0"/>
              <a:t>diskusija</a:t>
            </a:r>
            <a:endParaRPr lang="sr-Latn-CS" dirty="0" smtClean="0"/>
          </a:p>
          <a:p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“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”: </a:t>
            </a:r>
            <a:r>
              <a:rPr lang="en-US" dirty="0" err="1" smtClean="0"/>
              <a:t>sakupljanje</a:t>
            </a:r>
            <a:r>
              <a:rPr lang="en-US" dirty="0" smtClean="0"/>
              <a:t> </a:t>
            </a:r>
            <a:r>
              <a:rPr lang="en-US" dirty="0" err="1" smtClean="0"/>
              <a:t>plodova</a:t>
            </a:r>
            <a:r>
              <a:rPr lang="en-US" dirty="0" smtClean="0"/>
              <a:t>, </a:t>
            </a:r>
            <a:r>
              <a:rPr lang="en-US" dirty="0" err="1" smtClean="0"/>
              <a:t>pecanje</a:t>
            </a:r>
            <a:r>
              <a:rPr lang="en-US" dirty="0" smtClean="0"/>
              <a:t>, </a:t>
            </a:r>
            <a:r>
              <a:rPr lang="en-US" dirty="0" err="1" smtClean="0"/>
              <a:t>vrtlarstvo</a:t>
            </a:r>
            <a:r>
              <a:rPr lang="en-US" dirty="0" smtClean="0"/>
              <a:t>, </a:t>
            </a:r>
            <a:r>
              <a:rPr lang="en-US" dirty="0" err="1" smtClean="0"/>
              <a:t>hranjenje</a:t>
            </a:r>
            <a:r>
              <a:rPr lang="en-US" dirty="0" smtClean="0"/>
              <a:t> </a:t>
            </a:r>
            <a:r>
              <a:rPr lang="en-US" dirty="0" err="1" smtClean="0"/>
              <a:t>ptica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riba</a:t>
            </a:r>
            <a:endParaRPr lang="sr-Latn-CS" dirty="0" smtClean="0"/>
          </a:p>
          <a:p>
            <a:r>
              <a:rPr lang="en-US" dirty="0" err="1" smtClean="0"/>
              <a:t>Igre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fizičkom</a:t>
            </a:r>
            <a:r>
              <a:rPr lang="en-US" dirty="0" smtClean="0"/>
              <a:t> </a:t>
            </a:r>
            <a:r>
              <a:rPr lang="en-US" dirty="0" err="1" smtClean="0"/>
              <a:t>aktivnošću</a:t>
            </a:r>
            <a:r>
              <a:rPr lang="en-US" dirty="0" smtClean="0"/>
              <a:t>: </a:t>
            </a:r>
            <a:r>
              <a:rPr lang="en-US" dirty="0" err="1" smtClean="0"/>
              <a:t>trčanje</a:t>
            </a:r>
            <a:r>
              <a:rPr lang="en-US" dirty="0" smtClean="0"/>
              <a:t>, </a:t>
            </a:r>
            <a:r>
              <a:rPr lang="en-US" dirty="0" err="1" smtClean="0"/>
              <a:t>skakanje</a:t>
            </a:r>
            <a:r>
              <a:rPr lang="en-US" dirty="0" smtClean="0"/>
              <a:t>, sumo </a:t>
            </a:r>
            <a:r>
              <a:rPr lang="en-US" dirty="0" err="1" smtClean="0"/>
              <a:t>rvanje</a:t>
            </a: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Sozo</a:t>
            </a:r>
            <a:r>
              <a:rPr lang="en-US" dirty="0" smtClean="0"/>
              <a:t> </a:t>
            </a:r>
            <a:r>
              <a:rPr lang="en-US" dirty="0" err="1" smtClean="0"/>
              <a:t>Kurahashi</a:t>
            </a:r>
            <a:r>
              <a:rPr lang="en-US" dirty="0" smtClean="0"/>
              <a:t> (1882-1955)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“otac predškolskog vaspitanja”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err="1" smtClean="0"/>
              <a:t>O</a:t>
            </a:r>
            <a:r>
              <a:rPr lang="en-US" dirty="0" err="1" smtClean="0"/>
              <a:t>brazovanje</a:t>
            </a:r>
            <a:r>
              <a:rPr lang="en-US" dirty="0" smtClean="0"/>
              <a:t> </a:t>
            </a:r>
            <a:r>
              <a:rPr lang="en-US" dirty="0" err="1" smtClean="0"/>
              <a:t>usmereno</a:t>
            </a:r>
            <a:r>
              <a:rPr lang="en-US" dirty="0" smtClean="0"/>
              <a:t> ka </a:t>
            </a:r>
            <a:r>
              <a:rPr lang="en-US" dirty="0" err="1" smtClean="0"/>
              <a:t>detetu</a:t>
            </a:r>
            <a:r>
              <a:rPr lang="sr-Latn-CS" dirty="0" smtClean="0"/>
              <a:t>;</a:t>
            </a:r>
          </a:p>
          <a:p>
            <a:r>
              <a:rPr lang="sr-Latn-CS" dirty="0" smtClean="0"/>
              <a:t>“</a:t>
            </a:r>
            <a:r>
              <a:rPr lang="en-US" dirty="0" err="1" smtClean="0"/>
              <a:t>učenje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sr-Latn-CS" dirty="0" smtClean="0"/>
              <a:t>”, </a:t>
            </a:r>
            <a:r>
              <a:rPr lang="en-US" dirty="0" err="1" smtClean="0"/>
              <a:t>zasnovano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dečjem</a:t>
            </a:r>
            <a:r>
              <a:rPr lang="en-US" dirty="0" smtClean="0"/>
              <a:t> </a:t>
            </a:r>
            <a:r>
              <a:rPr lang="en-US" dirty="0" err="1" smtClean="0"/>
              <a:t>svakodnevnom</a:t>
            </a:r>
            <a:r>
              <a:rPr lang="en-US" dirty="0" smtClean="0"/>
              <a:t> </a:t>
            </a:r>
            <a:r>
              <a:rPr lang="en-US" dirty="0" err="1" smtClean="0"/>
              <a:t>iskustvu</a:t>
            </a:r>
            <a:r>
              <a:rPr lang="sr-Latn-CS" dirty="0" smtClean="0"/>
              <a:t>;</a:t>
            </a:r>
          </a:p>
          <a:p>
            <a:pPr lvl="0"/>
            <a:r>
              <a:rPr lang="en-US" dirty="0" err="1" smtClean="0"/>
              <a:t>Predškolska</a:t>
            </a:r>
            <a:r>
              <a:rPr lang="en-US" dirty="0" smtClean="0"/>
              <a:t> </a:t>
            </a:r>
            <a:r>
              <a:rPr lang="en-US" dirty="0" err="1" smtClean="0"/>
              <a:t>ustanova</a:t>
            </a:r>
            <a:r>
              <a:rPr lang="en-US" dirty="0" smtClean="0"/>
              <a:t> je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fundamentalnog</a:t>
            </a:r>
            <a:r>
              <a:rPr lang="en-US" dirty="0" smtClean="0"/>
              <a:t> </a:t>
            </a:r>
            <a:r>
              <a:rPr lang="en-US" dirty="0" err="1" smtClean="0"/>
              <a:t>vaspitanja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– </a:t>
            </a:r>
            <a:r>
              <a:rPr lang="en-US" dirty="0" err="1" smtClean="0"/>
              <a:t>predškolsko</a:t>
            </a:r>
            <a:r>
              <a:rPr lang="en-US" dirty="0" smtClean="0"/>
              <a:t> </a:t>
            </a:r>
            <a:r>
              <a:rPr lang="en-US" dirty="0" err="1" smtClean="0"/>
              <a:t>vaspitanje</a:t>
            </a:r>
            <a:r>
              <a:rPr lang="en-US" dirty="0" smtClean="0"/>
              <a:t> je </a:t>
            </a:r>
            <a:r>
              <a:rPr lang="en-US" dirty="0" err="1" smtClean="0"/>
              <a:t>osnova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nivoe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sr-Latn-CS" dirty="0" smtClean="0"/>
              <a:t>;</a:t>
            </a:r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Podsticati</a:t>
            </a:r>
            <a:r>
              <a:rPr lang="en-US" dirty="0" smtClean="0"/>
              <a:t> </a:t>
            </a:r>
            <a:r>
              <a:rPr lang="en-US" dirty="0" err="1" smtClean="0"/>
              <a:t>fizičku</a:t>
            </a:r>
            <a:r>
              <a:rPr lang="en-US" dirty="0" smtClean="0"/>
              <a:t> </a:t>
            </a:r>
            <a:r>
              <a:rPr lang="en-US" dirty="0" err="1" smtClean="0"/>
              <a:t>snagu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negovati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sr-Latn-CS" dirty="0" smtClean="0"/>
              <a:t> dece;</a:t>
            </a:r>
          </a:p>
          <a:p>
            <a:r>
              <a:rPr lang="en-US" dirty="0" err="1" smtClean="0"/>
              <a:t>Podsticati</a:t>
            </a:r>
            <a:r>
              <a:rPr lang="en-US" dirty="0" smtClean="0"/>
              <a:t> </a:t>
            </a:r>
            <a:r>
              <a:rPr lang="en-US" dirty="0" err="1" smtClean="0"/>
              <a:t>lepo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– </a:t>
            </a:r>
            <a:r>
              <a:rPr lang="en-US" dirty="0" err="1" smtClean="0"/>
              <a:t>negovati</a:t>
            </a:r>
            <a:r>
              <a:rPr lang="en-US" dirty="0" smtClean="0"/>
              <a:t> </a:t>
            </a:r>
            <a:r>
              <a:rPr lang="en-US" dirty="0" err="1" smtClean="0"/>
              <a:t>empatiju</a:t>
            </a:r>
            <a:r>
              <a:rPr lang="en-US" dirty="0" smtClean="0"/>
              <a:t>, </a:t>
            </a:r>
            <a:r>
              <a:rPr lang="en-US" dirty="0" err="1" smtClean="0"/>
              <a:t>poštovanje</a:t>
            </a:r>
            <a:r>
              <a:rPr lang="en-US" dirty="0" smtClean="0"/>
              <a:t>, </a:t>
            </a:r>
            <a:r>
              <a:rPr lang="en-US" dirty="0" err="1" smtClean="0"/>
              <a:t>humanistički</a:t>
            </a:r>
            <a:r>
              <a:rPr lang="en-US" dirty="0" smtClean="0"/>
              <a:t> </a:t>
            </a:r>
            <a:r>
              <a:rPr lang="en-US" dirty="0" err="1" smtClean="0"/>
              <a:t>pogled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sr-Latn-CS" dirty="0" smtClean="0"/>
              <a:t>;</a:t>
            </a:r>
          </a:p>
          <a:p>
            <a:r>
              <a:rPr lang="en-US" i="1" dirty="0" err="1" smtClean="0"/>
              <a:t>Predškolsko</a:t>
            </a:r>
            <a:r>
              <a:rPr lang="en-US" i="1" dirty="0" smtClean="0"/>
              <a:t> </a:t>
            </a:r>
            <a:r>
              <a:rPr lang="en-US" i="1" dirty="0" err="1" smtClean="0"/>
              <a:t>vaspitanje</a:t>
            </a:r>
            <a:r>
              <a:rPr lang="en-US" i="1" dirty="0" smtClean="0"/>
              <a:t> </a:t>
            </a:r>
            <a:r>
              <a:rPr lang="en-US" dirty="0" smtClean="0"/>
              <a:t>(1932), </a:t>
            </a:r>
            <a:r>
              <a:rPr lang="en-US" i="1" dirty="0" err="1" smtClean="0"/>
              <a:t>Suština</a:t>
            </a:r>
            <a:r>
              <a:rPr lang="en-US" i="1" dirty="0" smtClean="0"/>
              <a:t> </a:t>
            </a:r>
            <a:r>
              <a:rPr lang="en-US" i="1" dirty="0" err="1" smtClean="0"/>
              <a:t>obdaništa</a:t>
            </a:r>
            <a:r>
              <a:rPr lang="en-US" dirty="0" smtClean="0"/>
              <a:t>(1934), </a:t>
            </a:r>
            <a:r>
              <a:rPr lang="en-US" i="1" dirty="0" err="1" smtClean="0"/>
              <a:t>Razmišljanja</a:t>
            </a:r>
            <a:r>
              <a:rPr lang="en-US" i="1" dirty="0" smtClean="0"/>
              <a:t> o </a:t>
            </a:r>
            <a:r>
              <a:rPr lang="en-US" i="1" dirty="0" err="1" smtClean="0"/>
              <a:t>vaspitanju</a:t>
            </a:r>
            <a:r>
              <a:rPr lang="en-US" i="1" dirty="0" smtClean="0"/>
              <a:t> </a:t>
            </a:r>
            <a:r>
              <a:rPr lang="en-US" i="1" dirty="0" err="1" smtClean="0"/>
              <a:t>deteta</a:t>
            </a:r>
            <a:r>
              <a:rPr lang="en-US" i="1" dirty="0" smtClean="0"/>
              <a:t> </a:t>
            </a:r>
            <a:r>
              <a:rPr lang="en-US" dirty="0" smtClean="0"/>
              <a:t>(1936)</a:t>
            </a:r>
            <a:r>
              <a:rPr lang="sr-Latn-CS" dirty="0" smtClean="0"/>
              <a:t>.</a:t>
            </a:r>
          </a:p>
          <a:p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2800" dirty="0" err="1" smtClean="0"/>
              <a:t>O</a:t>
            </a:r>
            <a:r>
              <a:rPr lang="en-US" sz="2800" dirty="0" err="1" smtClean="0"/>
              <a:t>sam</a:t>
            </a:r>
            <a:r>
              <a:rPr lang="en-US" sz="2800" dirty="0" smtClean="0"/>
              <a:t> </a:t>
            </a:r>
            <a:r>
              <a:rPr lang="en-US" sz="2800" dirty="0" err="1" smtClean="0"/>
              <a:t>metoda</a:t>
            </a:r>
            <a:r>
              <a:rPr lang="en-US" sz="2800" dirty="0" smtClean="0"/>
              <a:t> </a:t>
            </a:r>
            <a:r>
              <a:rPr lang="en-US" sz="2800" dirty="0" err="1" smtClean="0"/>
              <a:t>vaspitno-obrazovnog</a:t>
            </a:r>
            <a:r>
              <a:rPr lang="en-US" sz="2800" dirty="0" smtClean="0"/>
              <a:t> </a:t>
            </a:r>
            <a:r>
              <a:rPr lang="en-US" sz="2800" dirty="0" err="1" smtClean="0"/>
              <a:t>rada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decom</a:t>
            </a:r>
            <a:r>
              <a:rPr lang="en-US" sz="2800" dirty="0" smtClean="0"/>
              <a:t> u </a:t>
            </a:r>
            <a:r>
              <a:rPr lang="en-US" sz="2800" dirty="0" err="1" smtClean="0"/>
              <a:t>predškolskim</a:t>
            </a:r>
            <a:r>
              <a:rPr lang="en-US" sz="2800" dirty="0" smtClean="0"/>
              <a:t> </a:t>
            </a:r>
            <a:r>
              <a:rPr lang="en-US" sz="2800" dirty="0" err="1" smtClean="0"/>
              <a:t>ustanovama</a:t>
            </a:r>
            <a:r>
              <a:rPr lang="sr-Latn-CS" sz="2800" dirty="0" smtClean="0"/>
              <a:t> (S. Kurahashi)</a:t>
            </a:r>
            <a:endParaRPr lang="sr-Latn-C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/>
              <a:t>Vaspitanje</a:t>
            </a:r>
            <a:r>
              <a:rPr lang="en-US" dirty="0" smtClean="0"/>
              <a:t> </a:t>
            </a:r>
            <a:r>
              <a:rPr lang="en-US" dirty="0" err="1" smtClean="0"/>
              <a:t>povezano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svakodnevnim</a:t>
            </a:r>
            <a:r>
              <a:rPr lang="en-US" dirty="0" smtClean="0"/>
              <a:t> </a:t>
            </a:r>
            <a:r>
              <a:rPr lang="en-US" dirty="0" err="1" smtClean="0"/>
              <a:t>životom</a:t>
            </a:r>
            <a:r>
              <a:rPr lang="sr-Latn-CS" dirty="0" smtClean="0"/>
              <a:t>;</a:t>
            </a:r>
          </a:p>
          <a:p>
            <a:pPr lvl="0"/>
            <a:r>
              <a:rPr lang="en-US" dirty="0" err="1" smtClean="0"/>
              <a:t>Poštovanje</a:t>
            </a:r>
            <a:r>
              <a:rPr lang="en-US" dirty="0" smtClean="0"/>
              <a:t> </a:t>
            </a:r>
            <a:r>
              <a:rPr lang="en-US" dirty="0" err="1" smtClean="0"/>
              <a:t>dečjeg</a:t>
            </a:r>
            <a:r>
              <a:rPr lang="en-US" dirty="0" smtClean="0"/>
              <a:t> </a:t>
            </a:r>
            <a:r>
              <a:rPr lang="en-US" dirty="0" err="1" smtClean="0"/>
              <a:t>prava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en-US" dirty="0" smtClean="0"/>
              <a:t> </a:t>
            </a:r>
            <a:r>
              <a:rPr lang="sr-Latn-CS" dirty="0" smtClean="0"/>
              <a:t>,u</a:t>
            </a:r>
            <a:r>
              <a:rPr lang="en-US" dirty="0" smtClean="0"/>
              <a:t> </a:t>
            </a:r>
            <a:r>
              <a:rPr lang="en-US" dirty="0" err="1" smtClean="0"/>
              <a:t>igri</a:t>
            </a:r>
            <a:r>
              <a:rPr lang="en-US" dirty="0" smtClean="0"/>
              <a:t> je </a:t>
            </a:r>
            <a:r>
              <a:rPr lang="en-US" dirty="0" err="1" smtClean="0"/>
              <a:t>sadržana</a:t>
            </a:r>
            <a:r>
              <a:rPr lang="en-US" dirty="0" smtClean="0"/>
              <a:t> “</a:t>
            </a:r>
            <a:r>
              <a:rPr lang="en-US" dirty="0" err="1" smtClean="0"/>
              <a:t>klica</a:t>
            </a:r>
            <a:r>
              <a:rPr lang="en-US" dirty="0" smtClean="0"/>
              <a:t>” </a:t>
            </a:r>
            <a:r>
              <a:rPr lang="en-US" dirty="0" err="1" smtClean="0"/>
              <a:t>budućeg</a:t>
            </a:r>
            <a:r>
              <a:rPr lang="en-US" dirty="0" smtClean="0"/>
              <a:t> </a:t>
            </a:r>
            <a:r>
              <a:rPr lang="en-US" dirty="0" err="1" smtClean="0"/>
              <a:t>dečjeg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sr-Latn-CS" dirty="0" smtClean="0"/>
              <a:t>;</a:t>
            </a:r>
          </a:p>
          <a:p>
            <a:pPr lvl="0"/>
            <a:r>
              <a:rPr lang="en-US" dirty="0" err="1" smtClean="0"/>
              <a:t>Ohrabrivanje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uspostavljanje</a:t>
            </a:r>
            <a:r>
              <a:rPr lang="en-US" dirty="0" smtClean="0"/>
              <a:t> </a:t>
            </a:r>
            <a:r>
              <a:rPr lang="en-US" dirty="0" err="1" smtClean="0"/>
              <a:t>socijanih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sr-Latn-CS" dirty="0" smtClean="0"/>
              <a:t>;</a:t>
            </a:r>
          </a:p>
          <a:p>
            <a:pPr lvl="0"/>
            <a:r>
              <a:rPr lang="en-US" dirty="0" err="1" smtClean="0"/>
              <a:t>Omogućiti</a:t>
            </a:r>
            <a:r>
              <a:rPr lang="en-US" dirty="0" smtClean="0"/>
              <a:t> </a:t>
            </a:r>
            <a:r>
              <a:rPr lang="en-US" dirty="0" err="1" smtClean="0"/>
              <a:t>povoljnu</a:t>
            </a:r>
            <a:r>
              <a:rPr lang="en-US" dirty="0" smtClean="0"/>
              <a:t> </a:t>
            </a:r>
            <a:r>
              <a:rPr lang="en-US" dirty="0" err="1" smtClean="0"/>
              <a:t>sredinu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sr-Latn-C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državnog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en-US" dirty="0" smtClean="0"/>
              <a:t> </a:t>
            </a:r>
            <a:r>
              <a:rPr lang="sr-Latn-CS" dirty="0" smtClean="0"/>
              <a:t>“</a:t>
            </a:r>
            <a:r>
              <a:rPr lang="en-US" dirty="0" err="1" smtClean="0"/>
              <a:t>obrazovanje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r>
              <a:rPr lang="sr-Latn-CS" dirty="0" smtClean="0"/>
              <a:t>”</a:t>
            </a:r>
            <a:r>
              <a:rPr lang="en-US" dirty="0" smtClean="0"/>
              <a:t>.</a:t>
            </a:r>
            <a:endParaRPr lang="sr-Latn-CS" dirty="0" smtClean="0"/>
          </a:p>
          <a:p>
            <a:pPr lvl="0"/>
            <a:r>
              <a:rPr lang="en-US" dirty="0" err="1" smtClean="0"/>
              <a:t>Iskoristiti</a:t>
            </a:r>
            <a:r>
              <a:rPr lang="en-US" dirty="0" smtClean="0"/>
              <a:t> </a:t>
            </a:r>
            <a:r>
              <a:rPr lang="en-US" dirty="0" err="1" smtClean="0"/>
              <a:t>priliku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intervenciju</a:t>
            </a:r>
            <a:r>
              <a:rPr lang="en-US" dirty="0" smtClean="0"/>
              <a:t> –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vaspitača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reaguj</a:t>
            </a:r>
            <a:r>
              <a:rPr lang="sr-Latn-C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pomog</a:t>
            </a:r>
            <a:r>
              <a:rPr lang="sr-Latn-CS" dirty="0" smtClean="0"/>
              <a:t>ao </a:t>
            </a:r>
            <a:r>
              <a:rPr lang="en-US" dirty="0" err="1" smtClean="0"/>
              <a:t>deci</a:t>
            </a:r>
            <a:r>
              <a:rPr lang="en-US" dirty="0" smtClean="0"/>
              <a:t>.</a:t>
            </a:r>
            <a:endParaRPr lang="sr-Latn-CS" dirty="0" smtClean="0"/>
          </a:p>
          <a:p>
            <a:pPr lvl="0"/>
            <a:r>
              <a:rPr lang="en-US" dirty="0" err="1" smtClean="0"/>
              <a:t>Podržati</a:t>
            </a:r>
            <a:r>
              <a:rPr lang="en-US" dirty="0" smtClean="0"/>
              <a:t>  </a:t>
            </a:r>
            <a:r>
              <a:rPr lang="en-US" dirty="0" err="1" smtClean="0"/>
              <a:t>detetovu</a:t>
            </a:r>
            <a:r>
              <a:rPr lang="en-US" dirty="0" smtClean="0"/>
              <a:t> </a:t>
            </a:r>
            <a:r>
              <a:rPr lang="en-US" dirty="0" err="1" smtClean="0"/>
              <a:t>želju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postignućem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ličnim</a:t>
            </a:r>
            <a:r>
              <a:rPr lang="en-US" dirty="0" smtClean="0"/>
              <a:t> </a:t>
            </a:r>
            <a:r>
              <a:rPr lang="en-US" dirty="0" err="1" smtClean="0"/>
              <a:t>ostvarenjem</a:t>
            </a:r>
            <a:r>
              <a:rPr lang="sr-Latn-CS" dirty="0" smtClean="0"/>
              <a:t>;</a:t>
            </a:r>
          </a:p>
          <a:p>
            <a:pPr lvl="0"/>
            <a:r>
              <a:rPr lang="en-US" dirty="0" err="1" smtClean="0"/>
              <a:t>Podsticaj</a:t>
            </a:r>
            <a:r>
              <a:rPr lang="en-US" dirty="0" smtClean="0"/>
              <a:t> u </a:t>
            </a:r>
            <a:r>
              <a:rPr lang="en-US" dirty="0" err="1" smtClean="0"/>
              <a:t>životu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optimalan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deteta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 smtClean="0"/>
              <a:t>vaspitača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podstrekača</a:t>
            </a:r>
            <a:r>
              <a:rPr lang="en-US" dirty="0" smtClean="0"/>
              <a:t> u </a:t>
            </a:r>
            <a:r>
              <a:rPr lang="en-US" dirty="0" err="1" smtClean="0"/>
              <a:t>razvoju</a:t>
            </a:r>
            <a:r>
              <a:rPr lang="sr-Latn-CS" dirty="0" smtClean="0"/>
              <a:t>)</a:t>
            </a:r>
            <a:r>
              <a:rPr lang="en-US" dirty="0" smtClean="0"/>
              <a:t>.</a:t>
            </a:r>
            <a:endParaRPr lang="sr-Latn-CS" dirty="0" smtClean="0"/>
          </a:p>
          <a:p>
            <a:pPr lvl="0"/>
            <a:r>
              <a:rPr lang="en-US" dirty="0" err="1" smtClean="0"/>
              <a:t>Interakcija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“</a:t>
            </a:r>
            <a:r>
              <a:rPr lang="en-US" dirty="0" err="1" smtClean="0"/>
              <a:t>nežnim</a:t>
            </a:r>
            <a:r>
              <a:rPr lang="en-US" dirty="0" smtClean="0"/>
              <a:t> </a:t>
            </a:r>
            <a:r>
              <a:rPr lang="en-US" dirty="0" err="1" smtClean="0"/>
              <a:t>srcem</a:t>
            </a:r>
            <a:r>
              <a:rPr lang="en-US" dirty="0" smtClean="0"/>
              <a:t>”</a:t>
            </a:r>
            <a:r>
              <a:rPr lang="sr-Latn-C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razumevanj</a:t>
            </a:r>
            <a:r>
              <a:rPr lang="sr-Latn-CS" dirty="0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empatij</a:t>
            </a:r>
            <a:r>
              <a:rPr lang="sr-Latn-CS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nežnost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motivacij</a:t>
            </a:r>
            <a:r>
              <a:rPr lang="sr-Latn-CS" dirty="0" smtClean="0"/>
              <a:t>a vaspitača</a:t>
            </a:r>
            <a:r>
              <a:rPr lang="en-US" dirty="0" smtClean="0"/>
              <a:t>. </a:t>
            </a: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1323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Predškolsko vaspitanje u Japanu</vt:lpstr>
      <vt:lpstr>Konfučije (551- 479.godine p.n.e..)   (Besede i zaključci)</vt:lpstr>
      <vt:lpstr>Osnovne Konfučijeve ideje u vaspitanju</vt:lpstr>
      <vt:lpstr>Dečiji vrtići u Japanu</vt:lpstr>
      <vt:lpstr>Minouru Wada (1876-1954) začetnik ideje o predškolskom vaspitanju i obrazovanju</vt:lpstr>
      <vt:lpstr>Wada o dečijoj igri</vt:lpstr>
      <vt:lpstr>Tipologija igara po M. Wadi</vt:lpstr>
      <vt:lpstr>Sozo Kurahashi (1882-1955) “otac predškolskog vaspitanja”</vt:lpstr>
      <vt:lpstr>Osam metoda vaspitno-obrazovnog rada sa decom u predškolskim ustanovama (S. Kurahashi)</vt:lpstr>
      <vt:lpstr> Nastanak prvih predškolskih ustanova u Japanu i Srbiji i razlozi za njihovo otvaranje </vt:lpstr>
      <vt:lpstr>Predškolsko vaspitanje u Japanu i Srbiji: koncepcijske osnove</vt:lpstr>
      <vt:lpstr> Programska koncepcija predškolskog vaspitanja i obrazovanja u Japanu </vt:lpstr>
      <vt:lpstr>Ciljevi predškolskog vaspitanja</vt:lpstr>
      <vt:lpstr>Kurikulum predškolskog vaspitanja u Japanu</vt:lpstr>
      <vt:lpstr>Osnoni ciljevi predškolskog vaspitanja u Japanu i u Srbiji model A i B</vt:lpstr>
      <vt:lpstr> Aspekti razvoja predškolskih ustanova Srbije i Japana </vt:lpstr>
      <vt:lpstr> Tipologija dečjih vrtića u Japanu </vt:lpstr>
      <vt:lpstr>Vrtići orijentisani na ulogu</vt:lpstr>
      <vt:lpstr> Vrtići orijentisani na decu </vt:lpstr>
      <vt:lpstr>Napomena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Predškolsko vaspitanje u Japanu</dc:title>
  <dc:creator>Emina Kopas</dc:creator>
  <cp:lastModifiedBy>Emina</cp:lastModifiedBy>
  <cp:revision>55</cp:revision>
  <dcterms:created xsi:type="dcterms:W3CDTF">2010-11-29T18:34:12Z</dcterms:created>
  <dcterms:modified xsi:type="dcterms:W3CDTF">2017-04-17T21:50:23Z</dcterms:modified>
</cp:coreProperties>
</file>